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7" r:id="rId6"/>
    <p:sldId id="258" r:id="rId7"/>
    <p:sldId id="260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1E42"/>
    <a:srgbClr val="E2DED9"/>
    <a:srgbClr val="FDFDFD"/>
    <a:srgbClr val="DEDB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C2FFA5D-87B4-456A-9821-1D502468CF0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D81DDF-98D4-498E-A94D-DDD7A807AD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91BFCE-55A1-4C09-B4B5-9359AD6F4D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E4FA28-26D5-4BDF-9A75-C27596ADE055}" type="datetimeFigureOut">
              <a:rPr lang="en-US" smtClean="0"/>
              <a:t>10/16/2020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EEB1F3-97EE-4F0D-B402-E34820EC6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54877F-A04A-4D6A-A0A8-95CC6E2D2A3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07CFE-5866-4B40-8953-42375E9B5D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2507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FE1D6F-8584-4A53-833D-DCA47225B220}" type="datetimeFigureOut">
              <a:rPr lang="en-US" smtClean="0"/>
              <a:t>10/16/2020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3874D-A20A-4B3E-9C12-F524953D5B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05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Transparency and Decentralization of online quizzing are the main concerns of this research project. The primary</a:t>
            </a:r>
          </a:p>
          <a:p>
            <a:r>
              <a:rPr lang="en-US" dirty="0"/>
              <a:t>questions addressed are:</a:t>
            </a:r>
          </a:p>
          <a:p>
            <a:r>
              <a:rPr lang="en-US" dirty="0"/>
              <a:t> How do the existing online quiz examination systems work and where do they all lack?</a:t>
            </a:r>
          </a:p>
          <a:p>
            <a:r>
              <a:rPr lang="en-US" dirty="0"/>
              <a:t> How does the proposed system tackle the problems present in the existing system?</a:t>
            </a:r>
          </a:p>
          <a:p>
            <a:r>
              <a:rPr lang="en-US" dirty="0"/>
              <a:t> What will the proposed system look like and how will it work? </a:t>
            </a:r>
          </a:p>
          <a:p>
            <a:endParaRPr lang="en-US" dirty="0"/>
          </a:p>
          <a:p>
            <a:r>
              <a:rPr lang="en-US" dirty="0"/>
              <a:t>I will be using quantitative research in the context of applied research to go through existing online quizzing systems, </a:t>
            </a:r>
          </a:p>
          <a:p>
            <a:r>
              <a:rPr lang="en-US" dirty="0"/>
              <a:t>find gaps in them and fit in my ideas to solve problems.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3874D-A20A-4B3E-9C12-F524953D5B7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237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online quiz systems are centralized around an institutional server. They are susceptible to biased results or even hacking. </a:t>
            </a:r>
          </a:p>
          <a:p>
            <a:r>
              <a:rPr lang="en-US" dirty="0"/>
              <a:t>Some quiz systems incorporated blockchain technology to counter this but failed to tackle its limitations.</a:t>
            </a:r>
          </a:p>
          <a:p>
            <a:r>
              <a:rPr lang="en-US" dirty="0"/>
              <a:t>After reading around 20 carefully selected papers, summarizing and drawing inferences from them, I came up with a system </a:t>
            </a:r>
          </a:p>
          <a:p>
            <a:r>
              <a:rPr lang="en-US" dirty="0"/>
              <a:t>which blends the advantages of centralized and decentralized systems along with community-based platforms into online quizzing.</a:t>
            </a:r>
          </a:p>
          <a:p>
            <a:r>
              <a:rPr lang="en-US" dirty="0"/>
              <a:t>This system is called </a:t>
            </a:r>
            <a:r>
              <a:rPr lang="en-US" dirty="0" err="1"/>
              <a:t>QuizzEth</a:t>
            </a:r>
            <a:r>
              <a:rPr lang="en-US" dirty="0"/>
              <a:t>. </a:t>
            </a:r>
          </a:p>
          <a:p>
            <a:r>
              <a:rPr lang="en-US" dirty="0"/>
              <a:t>With </a:t>
            </a:r>
            <a:r>
              <a:rPr lang="en-US" dirty="0" err="1"/>
              <a:t>QuizzEth</a:t>
            </a:r>
            <a:r>
              <a:rPr lang="en-US" dirty="0"/>
              <a:t>, a large number of students and instructors across the world can form a community to share and test their knowledge online </a:t>
            </a:r>
          </a:p>
          <a:p>
            <a:r>
              <a:rPr lang="en-US" dirty="0"/>
              <a:t>without worrying about the tampering of results; maintaining the transparency of the system. It runs on MERN stack along with Web3js and Solidity.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3874D-A20A-4B3E-9C12-F524953D5B7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271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QuizzEth</a:t>
            </a:r>
            <a:r>
              <a:rPr lang="en-US" dirty="0"/>
              <a:t>, anyone can contribute knowledge in the form of an interchange (pair of question and answer). </a:t>
            </a:r>
          </a:p>
          <a:p>
            <a:r>
              <a:rPr lang="en-US" dirty="0"/>
              <a:t>Good knowledge will receive more upvotes; increasing the reputation of the individual who posted it whereas false knowledge will receive downvotes; </a:t>
            </a:r>
          </a:p>
          <a:p>
            <a:r>
              <a:rPr lang="en-US" dirty="0"/>
              <a:t>decreasing the reputation of the user. This will encourage the users to contribute with integrity and to put their best efforts out there. </a:t>
            </a:r>
          </a:p>
          <a:p>
            <a:r>
              <a:rPr lang="en-US" dirty="0"/>
              <a:t>Also, the system collects such interchanges based on a user’s topic and time requirements to generate a quiz with tamper-proof results. </a:t>
            </a:r>
          </a:p>
          <a:p>
            <a:r>
              <a:rPr lang="en-US" dirty="0"/>
              <a:t>Better result also increases the reputation of the user. </a:t>
            </a:r>
          </a:p>
          <a:p>
            <a:r>
              <a:rPr lang="en-US" dirty="0"/>
              <a:t>This mechanism of combining reputation, community, knowledge and blockchain together seems to work out very well for students as well as instructors.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3874D-A20A-4B3E-9C12-F524953D5B7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286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2D202488-4139-4052-B998-251C9C912739}" type="datetimeFigureOut">
              <a:rPr lang="en-US" noProof="0" smtClean="0"/>
              <a:t>10/16/2020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r>
              <a:rPr lang="en-US" noProof="0"/>
              <a:t>Add Footer Here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737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pPr/>
              <a:t>10/16/2020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Footer Here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969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pPr/>
              <a:t>10/16/2020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Footer Here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2587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pPr/>
              <a:t>10/16/2020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Footer Here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75011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pPr/>
              <a:t>10/16/2020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Footer Here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963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pPr/>
              <a:t>10/16/2020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Footer Here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3606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pPr/>
              <a:t>10/16/2020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Footer Here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2891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pPr/>
              <a:t>10/16/2020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Footer Here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2021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pPr/>
              <a:t>10/16/2020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Footer Here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2375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10/16/2020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C414FF1F-6558-4E39-87DB-276E44F54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888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2239" y="2161853"/>
            <a:ext cx="4645152" cy="344859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8679" y="2168318"/>
            <a:ext cx="4645152" cy="3441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10/16/2020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15607D-9DE2-4687-AAF8-EF2427252A90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2F96D46B-C1B8-46AB-87DF-61A8058B1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750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10/16/2020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Footer Here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3652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7315" y="1950795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7315" y="2755515"/>
            <a:ext cx="4645152" cy="264445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2486" y="1954249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2486" y="2752737"/>
            <a:ext cx="4645152" cy="263737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10/16/2020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84AA55-1960-47F4-BA3C-E97A6F2D0B19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09471694-1220-4CFC-A31F-622E5D3DE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17494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10/16/2020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B55B52-B62C-4800-AAC1-B15AF2FE1F45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3DF0054B-B64C-418E-A1B8-428EE4A1D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39550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10/16/2020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B55B52-B62C-4800-AAC1-B15AF2FE1F45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3DF0054B-B64C-418E-A1B8-428EE4A1D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5A680F6-C147-410B-94DF-19850752D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94656" y="1865037"/>
            <a:ext cx="8802688" cy="312792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02423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5246" y="1645522"/>
            <a:ext cx="5807176" cy="3840852"/>
          </a:xfrm>
        </p:spPr>
        <p:txBody>
          <a:bodyPr anchor="ctr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0909" y="1645522"/>
            <a:ext cx="3600000" cy="3836725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10/16/2020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09F73-0AD6-4A1E-A331-75A00B808982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1B74F78C-6D32-47C3-ABB2-6E7092A9C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16539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Gallery 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0394" y="3128470"/>
            <a:ext cx="3024000" cy="1906565"/>
          </a:xfrm>
        </p:spPr>
        <p:txBody>
          <a:bodyPr anchor="ctr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3638" y="5144980"/>
            <a:ext cx="3036438" cy="807405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10/16/2020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09F73-0AD6-4A1E-A331-75A00B808982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DE9A20D-024F-4A17-9B20-526AA4037253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02108" y="3128470"/>
            <a:ext cx="3024000" cy="1906565"/>
          </a:xfrm>
        </p:spPr>
        <p:txBody>
          <a:bodyPr anchor="ctr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7D8F60F-F9DD-4AAC-BF28-C004CCDF2D6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873638" y="3128470"/>
            <a:ext cx="3024000" cy="1906565"/>
          </a:xfrm>
        </p:spPr>
        <p:txBody>
          <a:bodyPr anchor="ctr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F09FDD8-5B1C-4AAA-8EEC-0A77C9E477D1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595889" y="5144979"/>
            <a:ext cx="3036438" cy="807405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6DF0B7E-E17E-4875-966D-4DE67F755B71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1306587" y="5144978"/>
            <a:ext cx="3036438" cy="807405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85D963-B130-47E9-AFCC-AEBED2B1155B}"/>
              </a:ext>
            </a:extLst>
          </p:cNvPr>
          <p:cNvCxnSpPr>
            <a:cxnSpLocks/>
          </p:cNvCxnSpPr>
          <p:nvPr userDrawn="1"/>
        </p:nvCxnSpPr>
        <p:spPr>
          <a:xfrm>
            <a:off x="4484077" y="5144978"/>
            <a:ext cx="0" cy="807405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FA9B6CF-713A-4942-BE35-A61AFCDDFD3D}"/>
              </a:ext>
            </a:extLst>
          </p:cNvPr>
          <p:cNvCxnSpPr>
            <a:cxnSpLocks/>
          </p:cNvCxnSpPr>
          <p:nvPr userDrawn="1"/>
        </p:nvCxnSpPr>
        <p:spPr>
          <a:xfrm>
            <a:off x="7757747" y="5144978"/>
            <a:ext cx="0" cy="807405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3809A32-C7A4-4739-994B-BE492F855A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0908" y="1617663"/>
            <a:ext cx="9618391" cy="1336675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C1ABD52-D5FE-4FC2-8449-5DA0E52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2703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10/16/2020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Footer Here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599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10/16/2020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Footer Here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E520256-6C23-4E76-9710-086BC615FEDD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609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10/16/2020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Footer Here</a:t>
            </a:r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EE2086-8716-494C-AAAC-F8F4FE3CEFE9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224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10/16/2020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Footer Here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F9A3608-9DF3-42C8-A0CB-4473D4B5FA0B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756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10/16/2020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Footer Here 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907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10/16/2020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Footer Here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49A31E3-EB0A-4A34-B917-FD02173E185D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164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pPr/>
              <a:t>10/16/2020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Footer Here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091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D202488-4139-4052-B998-251C9C912739}" type="datetimeFigureOut">
              <a:rPr lang="en-US" noProof="0" smtClean="0"/>
              <a:pPr/>
              <a:t>10/16/2020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 noProof="0"/>
              <a:t>Add Footer Here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574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686" r:id="rId18"/>
    <p:sldLayoutId id="2147483688" r:id="rId19"/>
    <p:sldLayoutId id="2147483689" r:id="rId20"/>
    <p:sldLayoutId id="2147483690" r:id="rId21"/>
    <p:sldLayoutId id="2147483697" r:id="rId22"/>
    <p:sldLayoutId id="2147483692" r:id="rId23"/>
    <p:sldLayoutId id="2147483696" r:id="rId2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media2.m4a"/><Relationship Id="rId7" Type="http://schemas.openxmlformats.org/officeDocument/2006/relationships/image" Target="../media/image12.sv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11.png"/><Relationship Id="rId5" Type="http://schemas.openxmlformats.org/officeDocument/2006/relationships/image" Target="../media/image7.jpe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hyperlink" Target="https://socialpreneur-podcast.de/wp-content/uploads/2018/11/Nathan-Williams-Mindespider-Blockchain.gif" TargetMode="External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5" Type="http://schemas.openxmlformats.org/officeDocument/2006/relationships/image" Target="../media/image13.gif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media4.m4a"/><Relationship Id="rId7" Type="http://schemas.openxmlformats.org/officeDocument/2006/relationships/image" Target="../media/image15.sv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5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4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A56C-7A25-4BD4-AA72-5256E68BE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9467" y="960651"/>
            <a:ext cx="9759781" cy="2541431"/>
          </a:xfrm>
        </p:spPr>
        <p:txBody>
          <a:bodyPr/>
          <a:lstStyle/>
          <a:p>
            <a:r>
              <a:rPr lang="en-US" dirty="0"/>
              <a:t>SIT792 – Minor Thesis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BCF363-1123-45B1-8A9A-ABCDA40EF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7464" y="3575164"/>
            <a:ext cx="8637072" cy="977621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 Transparent Marking System over a Distributed Ledger</a:t>
            </a:r>
            <a:endParaRPr lang="en-US" dirty="0"/>
          </a:p>
        </p:txBody>
      </p:sp>
      <p:pic>
        <p:nvPicPr>
          <p:cNvPr id="5" name="Graphic 4" descr="Brain in head icon&#10;">
            <a:extLst>
              <a:ext uri="{FF2B5EF4-FFF2-40B4-BE49-F238E27FC236}">
                <a16:creationId xmlns:a16="http://schemas.microsoft.com/office/drawing/2014/main" id="{D011E263-3212-4780-A140-E652B108BD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92805" y="2231366"/>
            <a:ext cx="1440000" cy="144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DADA08-9D47-4B40-894E-981663BF6DD0}"/>
              </a:ext>
            </a:extLst>
          </p:cNvPr>
          <p:cNvSpPr txBox="1"/>
          <p:nvPr/>
        </p:nvSpPr>
        <p:spPr>
          <a:xfrm>
            <a:off x="1777464" y="5574183"/>
            <a:ext cx="2370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Edwin John Nadarajan</a:t>
            </a:r>
            <a:br>
              <a:rPr lang="en-AU" dirty="0"/>
            </a:br>
            <a:r>
              <a:rPr lang="en-AU" dirty="0"/>
              <a:t>218599279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CC179F-8AE0-4F19-9476-6ED43681FCBA}"/>
              </a:ext>
            </a:extLst>
          </p:cNvPr>
          <p:cNvSpPr txBox="1"/>
          <p:nvPr/>
        </p:nvSpPr>
        <p:spPr>
          <a:xfrm>
            <a:off x="8963379" y="5599338"/>
            <a:ext cx="309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Supervisor: Dr. Rolando Trujillo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82FA-8CCD-4D78-B759-77C8F166A38E}"/>
              </a:ext>
            </a:extLst>
          </p:cNvPr>
          <p:cNvSpPr txBox="1"/>
          <p:nvPr/>
        </p:nvSpPr>
        <p:spPr>
          <a:xfrm>
            <a:off x="5912288" y="5621915"/>
            <a:ext cx="1286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Team 2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80FDC668-8A97-448F-BCA7-DB543A2B1E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9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73"/>
    </mc:Choice>
    <mc:Fallback>
      <p:transition spd="slow" advTm="19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5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Research?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363" y="1926969"/>
            <a:ext cx="9603275" cy="1674187"/>
          </a:xfrm>
        </p:spPr>
        <p:txBody>
          <a:bodyPr/>
          <a:lstStyle/>
          <a:p>
            <a:pPr marL="0" lvl="0" indent="0">
              <a:buNone/>
            </a:pPr>
            <a:r>
              <a:rPr lang="en-US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Problems with the existing online examination marking systems:</a:t>
            </a:r>
          </a:p>
          <a:p>
            <a:pPr lvl="0"/>
            <a:r>
              <a:rPr lang="en-US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Requirement of trust.</a:t>
            </a:r>
          </a:p>
          <a:p>
            <a:pPr lvl="0"/>
            <a:r>
              <a:rPr lang="en-US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Marking can be fiddled with.</a:t>
            </a:r>
            <a:endParaRPr lang="en-US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</p:txBody>
      </p:sp>
      <p:pic>
        <p:nvPicPr>
          <p:cNvPr id="4" name="Graphic 3" descr="Lightbulb icon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46017" y="804519"/>
            <a:ext cx="1122450" cy="1122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BF707A-9B74-47A0-BD2E-6F6882238FAA}"/>
              </a:ext>
            </a:extLst>
          </p:cNvPr>
          <p:cNvSpPr txBox="1"/>
          <p:nvPr/>
        </p:nvSpPr>
        <p:spPr>
          <a:xfrm>
            <a:off x="1294363" y="4097867"/>
            <a:ext cx="9603275" cy="173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lnSpc>
                <a:spcPct val="120000"/>
              </a:lnSpc>
              <a:spcBef>
                <a:spcPts val="1000"/>
              </a:spcBef>
              <a:buClr>
                <a:srgbClr val="B71E42"/>
              </a:buClr>
              <a:buSzPct val="100000"/>
            </a:pPr>
            <a:r>
              <a:rPr lang="en-US" sz="2000" dirty="0">
                <a:solidFill>
                  <a:prstClr val="black"/>
                </a:solidFill>
              </a:rPr>
              <a:t>My proposal:</a:t>
            </a:r>
          </a:p>
          <a:p>
            <a:pPr marL="228600" lvl="0" indent="-228600" defTabSz="914400">
              <a:lnSpc>
                <a:spcPct val="120000"/>
              </a:lnSpc>
              <a:spcBef>
                <a:spcPts val="1000"/>
              </a:spcBef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Blockchains for transparency.</a:t>
            </a:r>
          </a:p>
          <a:p>
            <a:pPr marL="228600" lvl="0" indent="-228600" defTabSz="914400">
              <a:lnSpc>
                <a:spcPct val="120000"/>
              </a:lnSpc>
              <a:spcBef>
                <a:spcPts val="1000"/>
              </a:spcBef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Smart contract for reliability.</a:t>
            </a:r>
          </a:p>
          <a:p>
            <a:endParaRPr lang="en-AU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C0EDAC9-5995-4155-BAB4-C438C470196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429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00"/>
    </mc:Choice>
    <mc:Fallback xmlns="">
      <p:transition spd="slow" advTm="2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3" grpId="0" build="p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C0DD41E-1105-49CA-A7E5-981B53B0712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26" y="654755"/>
            <a:ext cx="10822912" cy="550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blockchain and why use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362" y="2365355"/>
            <a:ext cx="9603275" cy="2127290"/>
          </a:xfrm>
        </p:spPr>
        <p:txBody>
          <a:bodyPr/>
          <a:lstStyle/>
          <a:p>
            <a:pPr lvl="0"/>
            <a:r>
              <a:rPr lang="en-US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Public distributed ledger (transparency)</a:t>
            </a:r>
          </a:p>
          <a:p>
            <a:pPr lvl="0"/>
            <a:r>
              <a:rPr lang="en-US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Uses cryptography for immutability</a:t>
            </a:r>
          </a:p>
          <a:p>
            <a:pPr lvl="0"/>
            <a:r>
              <a:rPr lang="en-US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Stores data as well as programs (smart contracts)</a:t>
            </a:r>
          </a:p>
          <a:p>
            <a:pPr lvl="0"/>
            <a:r>
              <a:rPr lang="en-US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Eliminates need for 3</a:t>
            </a:r>
            <a:r>
              <a:rPr lang="en-US" baseline="300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rd</a:t>
            </a:r>
            <a:r>
              <a:rPr lang="en-US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party in marking process.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2EDAD533-52C6-4B82-ABBC-B1171218970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CAA20C-908B-48F3-BCF0-76577C247005}"/>
              </a:ext>
            </a:extLst>
          </p:cNvPr>
          <p:cNvSpPr txBox="1"/>
          <p:nvPr/>
        </p:nvSpPr>
        <p:spPr>
          <a:xfrm>
            <a:off x="7947378" y="6398419"/>
            <a:ext cx="4338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Image source: </a:t>
            </a:r>
            <a:r>
              <a:rPr lang="en-AU" sz="14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SocialPreneur-PodcastDe</a:t>
            </a:r>
            <a:endParaRPr lang="en-AU" sz="14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943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515"/>
    </mc:Choice>
    <mc:Fallback xmlns="">
      <p:transition spd="slow" advTm="305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9E978-9605-417C-951F-53F4926C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909" y="435006"/>
            <a:ext cx="9610182" cy="965194"/>
          </a:xfrm>
        </p:spPr>
        <p:txBody>
          <a:bodyPr>
            <a:normAutofit/>
          </a:bodyPr>
          <a:lstStyle/>
          <a:p>
            <a:r>
              <a:rPr lang="en-US" sz="3600" dirty="0"/>
              <a:t>Key research questions</a:t>
            </a:r>
          </a:p>
        </p:txBody>
      </p:sp>
      <p:pic>
        <p:nvPicPr>
          <p:cNvPr id="7" name="Graphic 6" descr="Gears icon">
            <a:extLst>
              <a:ext uri="{FF2B5EF4-FFF2-40B4-BE49-F238E27FC236}">
                <a16:creationId xmlns:a16="http://schemas.microsoft.com/office/drawing/2014/main" id="{DA9595F8-50AF-4C85-9BC5-B52646E113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44106" y="541538"/>
            <a:ext cx="965194" cy="965194"/>
          </a:xfrm>
          <a:prstGeom prst="rect">
            <a:avLst/>
          </a:prstGeom>
        </p:spPr>
      </p:pic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F35533C4-BE80-482C-909D-5849B7C82BAE}"/>
              </a:ext>
            </a:extLst>
          </p:cNvPr>
          <p:cNvSpPr txBox="1">
            <a:spLocks/>
          </p:cNvSpPr>
          <p:nvPr/>
        </p:nvSpPr>
        <p:spPr>
          <a:xfrm>
            <a:off x="1290909" y="1873758"/>
            <a:ext cx="9618391" cy="41852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/>
              <a:t>How do the existing online quiz examination systems work and where do they all lack?</a:t>
            </a:r>
          </a:p>
          <a:p>
            <a:pPr lvl="1"/>
            <a:r>
              <a:rPr lang="en-US" sz="2400" dirty="0"/>
              <a:t>How does the proposed system tackle the problems present in the existing system?</a:t>
            </a:r>
          </a:p>
          <a:p>
            <a:pPr lvl="1"/>
            <a:r>
              <a:rPr lang="en-US" sz="2400" dirty="0"/>
              <a:t>What will the proposed system look like and how will it work?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Methodology:    </a:t>
            </a:r>
            <a:br>
              <a:rPr lang="en-US" sz="2800" dirty="0"/>
            </a:br>
            <a:r>
              <a:rPr lang="en-US" sz="2800" dirty="0"/>
              <a:t>	Quantitative and Applied Research</a:t>
            </a:r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1E3C476A-63F8-4427-83A3-8A41FC5A570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64098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434"/>
    </mc:Choice>
    <mc:Fallback>
      <p:transition spd="slow" advTm="414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1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20680B-0EDC-430B-A1B1-0801CAAE0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err="1"/>
              <a:t>QuizzEth</a:t>
            </a:r>
            <a:endParaRPr lang="en-AU" sz="44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12C1A0-215C-4887-9BA8-746654C43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Existing systems are either susceptible to bias or suffer from the limitations of blockchain.</a:t>
            </a:r>
          </a:p>
          <a:p>
            <a:r>
              <a:rPr lang="en-US" dirty="0"/>
              <a:t>Large number of papers were analyzed, summarized and drawn inference from.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66103A-0D2F-417F-86BE-6BCCF134A7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1301238"/>
          </a:xfrm>
        </p:spPr>
        <p:txBody>
          <a:bodyPr/>
          <a:lstStyle/>
          <a:p>
            <a:r>
              <a:rPr lang="en-US" dirty="0"/>
              <a:t>A system which blends the advantages of centralized and decentralized systems along with community-based platforms into online quizzing.</a:t>
            </a:r>
            <a:endParaRPr lang="en-AU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B598E05D-6B76-498D-82E1-4C597E4F666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3838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303"/>
    </mc:Choice>
    <mc:Fallback>
      <p:transition spd="slow" advTm="663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" grpId="0" build="p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EFF3E5-0FDC-4F49-B703-A196ACCDC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RESULTS</a:t>
            </a:r>
            <a:endParaRPr lang="en-AU" sz="36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307D74-173E-405F-9968-AE25F8D71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Anyone can contribute knowledge.</a:t>
            </a:r>
          </a:p>
          <a:p>
            <a:r>
              <a:rPr lang="en-US" dirty="0"/>
              <a:t>Better knowledge increases reputation.</a:t>
            </a:r>
          </a:p>
          <a:p>
            <a:r>
              <a:rPr lang="en-US" dirty="0"/>
              <a:t>False information decreases reputation.</a:t>
            </a:r>
          </a:p>
          <a:p>
            <a:r>
              <a:rPr lang="en-US" dirty="0"/>
              <a:t>Quizzes based on topics and time.</a:t>
            </a:r>
            <a:endParaRPr lang="en-AU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6C007B1-CCBE-4998-8D38-4D3C050DD3C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41210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185"/>
    </mc:Choice>
    <mc:Fallback>
      <p:transition spd="slow" advTm="58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A7F743-0786-4DF5-A94C-A861D6A21062}"/>
              </a:ext>
            </a:extLst>
          </p:cNvPr>
          <p:cNvSpPr/>
          <p:nvPr/>
        </p:nvSpPr>
        <p:spPr>
          <a:xfrm>
            <a:off x="3779535" y="2967335"/>
            <a:ext cx="46329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THANK YOU!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E22296E-CD98-4304-BE14-3A958091B9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114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19"/>
    </mc:Choice>
    <mc:Fallback>
      <p:transition spd="slow" advTm="5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4.4|6.2|6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3.5|8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12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3|9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8.1|6.7|11.8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A1DB373-C1A1-4924-9AF2-F0436820150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FA01955-FFEB-4169-B0BF-D790410D62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59C8665-7E41-4E8E-957E-307F6F826AF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589</Words>
  <Application>Microsoft Office PowerPoint</Application>
  <PresentationFormat>Widescreen</PresentationFormat>
  <Paragraphs>58</Paragraphs>
  <Slides>7</Slides>
  <Notes>3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Garamond</vt:lpstr>
      <vt:lpstr>Organic</vt:lpstr>
      <vt:lpstr>SIT792 – Minor Thesis</vt:lpstr>
      <vt:lpstr>Why This Research?</vt:lpstr>
      <vt:lpstr>What is blockchain and why use it?</vt:lpstr>
      <vt:lpstr>Key research questions</vt:lpstr>
      <vt:lpstr>QuizzEth</vt:lpstr>
      <vt:lpstr>RESULTS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2020-08-07T01:07:15Z</dcterms:created>
  <dcterms:modified xsi:type="dcterms:W3CDTF">2020-10-16T08:40:17Z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